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4D9DC8F-3227-497E-8747-7BFB9ED71068}" type="datetimeFigureOut">
              <a:rPr lang="en-IN" smtClean="0"/>
              <a:t>21-04-2024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1288519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D9DC8F-3227-497E-8747-7BFB9ED71068}" type="datetimeFigureOut">
              <a:rPr lang="en-IN" smtClean="0"/>
              <a:t>21-04-2024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75822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D9DC8F-3227-497E-8747-7BFB9ED71068}" type="datetimeFigureOut">
              <a:rPr lang="en-IN" smtClean="0"/>
              <a:t>21-04-2024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76063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D9DC8F-3227-497E-8747-7BFB9ED71068}" type="datetimeFigureOut">
              <a:rPr lang="en-IN" smtClean="0"/>
              <a:t>21-04-2024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1692128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D9DC8F-3227-497E-8747-7BFB9ED71068}" type="datetimeFigureOut">
              <a:rPr lang="en-IN" smtClean="0"/>
              <a:t>21-04-2024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2916033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4D9DC8F-3227-497E-8747-7BFB9ED71068}" type="datetimeFigureOut">
              <a:rPr lang="en-IN" smtClean="0"/>
              <a:t>21-04-2024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1988549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4D9DC8F-3227-497E-8747-7BFB9ED71068}" type="datetimeFigureOut">
              <a:rPr lang="en-IN" smtClean="0"/>
              <a:t>21-04-2024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2422446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4D9DC8F-3227-497E-8747-7BFB9ED71068}" type="datetimeFigureOut">
              <a:rPr lang="en-IN" smtClean="0"/>
              <a:t>21-04-2024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167088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D9DC8F-3227-497E-8747-7BFB9ED71068}" type="datetimeFigureOut">
              <a:rPr lang="en-IN" smtClean="0"/>
              <a:t>21-04-2024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2282078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D9DC8F-3227-497E-8747-7BFB9ED71068}" type="datetimeFigureOut">
              <a:rPr lang="en-IN" smtClean="0"/>
              <a:t>21-04-2024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129416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D9DC8F-3227-497E-8747-7BFB9ED71068}" type="datetimeFigureOut">
              <a:rPr lang="en-IN" smtClean="0"/>
              <a:t>21-04-2024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08EEBB-0B78-4818-9D27-861203822BAD}" type="slidenum">
              <a:rPr lang="en-IN" smtClean="0"/>
              <a:t>‹#›</a:t>
            </a:fld>
            <a:endParaRPr lang="en-IN"/>
          </a:p>
        </p:txBody>
      </p:sp>
    </p:spTree>
    <p:extLst>
      <p:ext uri="{BB962C8B-B14F-4D97-AF65-F5344CB8AC3E}">
        <p14:creationId xmlns:p14="http://schemas.microsoft.com/office/powerpoint/2010/main" val="111976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9DC8F-3227-497E-8747-7BFB9ED71068}" type="datetimeFigureOut">
              <a:rPr lang="en-IN" smtClean="0"/>
              <a:t>21-04-2024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8EEBB-0B78-4818-9D27-861203822BAD}" type="slidenum">
              <a:rPr lang="en-IN" smtClean="0"/>
              <a:t>‹#›</a:t>
            </a:fld>
            <a:endParaRPr lang="en-IN"/>
          </a:p>
        </p:txBody>
      </p:sp>
    </p:spTree>
    <p:extLst>
      <p:ext uri="{BB962C8B-B14F-4D97-AF65-F5344CB8AC3E}">
        <p14:creationId xmlns:p14="http://schemas.microsoft.com/office/powerpoint/2010/main" val="2555727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2"/>
            <a:ext cx="9544335" cy="3122092"/>
          </a:xfrm>
        </p:spPr>
        <p:txBody>
          <a:bodyPr>
            <a:normAutofit fontScale="90000"/>
          </a:bodyPr>
          <a:lstStyle/>
          <a:p>
            <a:r>
              <a:rPr lang="en-US" b="1" i="1" u="sng" dirty="0">
                <a:solidFill>
                  <a:srgbClr val="FF0000"/>
                </a:solidFill>
                <a:latin typeface="Arial" panose="020B0604020202020204" pitchFamily="34" charset="0"/>
                <a:cs typeface="Arial" panose="020B0604020202020204" pitchFamily="34" charset="0"/>
              </a:rPr>
              <a:t># Follow Company Policy and Legal Requirements When Dealing with Security Risks.</a:t>
            </a:r>
            <a:endParaRPr lang="en-IN" b="1" i="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8828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smtClean="0">
                <a:solidFill>
                  <a:srgbClr val="FF0000"/>
                </a:solidFill>
                <a:latin typeface="Arial" panose="020B0604020202020204" pitchFamily="34" charset="0"/>
                <a:cs typeface="Arial" panose="020B0604020202020204" pitchFamily="34" charset="0"/>
              </a:rPr>
              <a:t># </a:t>
            </a:r>
            <a:r>
              <a:rPr lang="en-US" b="1" i="1" u="sng" dirty="0">
                <a:solidFill>
                  <a:srgbClr val="FF0000"/>
                </a:solidFill>
                <a:latin typeface="Arial" panose="020B0604020202020204" pitchFamily="34" charset="0"/>
                <a:cs typeface="Arial" panose="020B0604020202020204" pitchFamily="34" charset="0"/>
              </a:rPr>
              <a:t>Procedure and legal </a:t>
            </a:r>
            <a:r>
              <a:rPr lang="en-US" b="1" i="1" u="sng" dirty="0" smtClean="0">
                <a:solidFill>
                  <a:srgbClr val="FF0000"/>
                </a:solidFill>
                <a:latin typeface="Arial" panose="020B0604020202020204" pitchFamily="34" charset="0"/>
                <a:cs typeface="Arial" panose="020B0604020202020204" pitchFamily="34" charset="0"/>
              </a:rPr>
              <a:t>requirements</a:t>
            </a:r>
            <a:r>
              <a:rPr lang="en-IN" b="1" dirty="0" smtClean="0"/>
              <a:t> </a:t>
            </a:r>
            <a:r>
              <a:rPr lang="en-IN" dirty="0" smtClean="0">
                <a:solidFill>
                  <a:srgbClr val="FF0000"/>
                </a:solidFill>
              </a:rPr>
              <a:t>--</a:t>
            </a:r>
            <a:endParaRPr lang="en-IN" dirty="0">
              <a:solidFill>
                <a:srgbClr val="FF0000"/>
              </a:solidFill>
            </a:endParaRPr>
          </a:p>
        </p:txBody>
      </p:sp>
      <p:sp>
        <p:nvSpPr>
          <p:cNvPr id="3" name="Content Placeholder 2"/>
          <p:cNvSpPr>
            <a:spLocks noGrp="1"/>
          </p:cNvSpPr>
          <p:nvPr>
            <p:ph idx="1"/>
          </p:nvPr>
        </p:nvSpPr>
        <p:spPr/>
        <p:txBody>
          <a:bodyPr/>
          <a:lstStyle/>
          <a:p>
            <a:r>
              <a:rPr lang="en-US" sz="3200" dirty="0">
                <a:solidFill>
                  <a:srgbClr val="0070C0"/>
                </a:solidFill>
              </a:rPr>
              <a:t>Normally, the retailers have to follow the following procedures when emergency and accidents situations arise</a:t>
            </a:r>
            <a:r>
              <a:rPr lang="en-US" sz="3200" dirty="0" smtClean="0">
                <a:solidFill>
                  <a:srgbClr val="0070C0"/>
                </a:solidFill>
              </a:rPr>
              <a:t>:</a:t>
            </a:r>
            <a:endParaRPr lang="en-IN" sz="3200" dirty="0">
              <a:solidFill>
                <a:srgbClr val="0070C0"/>
              </a:solidFill>
            </a:endParaRPr>
          </a:p>
          <a:p>
            <a:pPr lvl="0"/>
            <a:r>
              <a:rPr lang="en-US" sz="3200" dirty="0" smtClean="0">
                <a:solidFill>
                  <a:srgbClr val="0070C0"/>
                </a:solidFill>
              </a:rPr>
              <a:t>First-aid </a:t>
            </a:r>
            <a:r>
              <a:rPr lang="en-US" sz="3200" dirty="0">
                <a:solidFill>
                  <a:srgbClr val="0070C0"/>
                </a:solidFill>
              </a:rPr>
              <a:t>should be made available to reduce seriousness of injury.</a:t>
            </a:r>
            <a:endParaRPr lang="en-IN" sz="3200" dirty="0">
              <a:solidFill>
                <a:srgbClr val="0070C0"/>
              </a:solidFill>
            </a:endParaRPr>
          </a:p>
          <a:p>
            <a:pPr lvl="0"/>
            <a:r>
              <a:rPr lang="en-US" sz="3200" dirty="0">
                <a:solidFill>
                  <a:srgbClr val="0070C0"/>
                </a:solidFill>
              </a:rPr>
              <a:t>Notify the accidents or emergencies to the store supervisor.</a:t>
            </a:r>
            <a:endParaRPr lang="en-IN" sz="3200" dirty="0">
              <a:solidFill>
                <a:srgbClr val="0070C0"/>
              </a:solidFill>
            </a:endParaRPr>
          </a:p>
          <a:p>
            <a:pPr lvl="0"/>
            <a:r>
              <a:rPr lang="en-US" sz="3200" dirty="0">
                <a:solidFill>
                  <a:srgbClr val="0070C0"/>
                </a:solidFill>
              </a:rPr>
              <a:t>Restrict entry in the danger zone to avoid risk of harming others.</a:t>
            </a:r>
            <a:endParaRPr lang="en-IN" sz="3200" dirty="0">
              <a:solidFill>
                <a:srgbClr val="0070C0"/>
              </a:solidFill>
            </a:endParaRPr>
          </a:p>
          <a:p>
            <a:endParaRPr lang="en-IN" dirty="0"/>
          </a:p>
        </p:txBody>
      </p:sp>
    </p:spTree>
    <p:extLst>
      <p:ext uri="{BB962C8B-B14F-4D97-AF65-F5344CB8AC3E}">
        <p14:creationId xmlns:p14="http://schemas.microsoft.com/office/powerpoint/2010/main" val="21791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endParaRPr lang="en-US" dirty="0" smtClean="0"/>
          </a:p>
          <a:p>
            <a:pPr lvl="0"/>
            <a:r>
              <a:rPr lang="en-US" sz="3600" dirty="0" smtClean="0">
                <a:solidFill>
                  <a:srgbClr val="00B050"/>
                </a:solidFill>
              </a:rPr>
              <a:t>Warming </a:t>
            </a:r>
            <a:r>
              <a:rPr lang="en-US" sz="3600" dirty="0">
                <a:solidFill>
                  <a:srgbClr val="00B050"/>
                </a:solidFill>
              </a:rPr>
              <a:t>alarms should be activated to alert the</a:t>
            </a:r>
            <a:endParaRPr lang="en-IN" sz="3600" dirty="0">
              <a:solidFill>
                <a:srgbClr val="00B050"/>
              </a:solidFill>
            </a:endParaRPr>
          </a:p>
          <a:p>
            <a:r>
              <a:rPr lang="en-US" sz="3600" dirty="0">
                <a:solidFill>
                  <a:srgbClr val="00B050"/>
                </a:solidFill>
              </a:rPr>
              <a:t>staff and customers in the store.</a:t>
            </a:r>
            <a:endParaRPr lang="en-IN" sz="3600" dirty="0">
              <a:solidFill>
                <a:srgbClr val="00B050"/>
              </a:solidFill>
            </a:endParaRPr>
          </a:p>
          <a:p>
            <a:pPr lvl="0"/>
            <a:r>
              <a:rPr lang="en-US" sz="3600" dirty="0">
                <a:solidFill>
                  <a:srgbClr val="00B050"/>
                </a:solidFill>
              </a:rPr>
              <a:t>Fire extinguishers should be used as per their operating procedures.</a:t>
            </a:r>
            <a:endParaRPr lang="en-IN" sz="3600" dirty="0">
              <a:solidFill>
                <a:srgbClr val="00B050"/>
              </a:solidFill>
            </a:endParaRPr>
          </a:p>
          <a:p>
            <a:pPr lvl="0"/>
            <a:r>
              <a:rPr lang="en-US" sz="3600" dirty="0">
                <a:solidFill>
                  <a:srgbClr val="00B050"/>
                </a:solidFill>
              </a:rPr>
              <a:t>Concerned officials like ambulance, fire  brigade and police should be informed about emergencies and accidents.</a:t>
            </a:r>
            <a:endParaRPr lang="en-IN" sz="3600" dirty="0">
              <a:solidFill>
                <a:srgbClr val="00B050"/>
              </a:solidFill>
            </a:endParaRPr>
          </a:p>
        </p:txBody>
      </p:sp>
    </p:spTree>
    <p:extLst>
      <p:ext uri="{BB962C8B-B14F-4D97-AF65-F5344CB8AC3E}">
        <p14:creationId xmlns:p14="http://schemas.microsoft.com/office/powerpoint/2010/main" val="424534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US" dirty="0" smtClean="0"/>
          </a:p>
          <a:p>
            <a:pPr lvl="0"/>
            <a:r>
              <a:rPr lang="en-US" sz="3600" dirty="0" smtClean="0">
                <a:solidFill>
                  <a:srgbClr val="0070C0"/>
                </a:solidFill>
              </a:rPr>
              <a:t>Call </a:t>
            </a:r>
            <a:r>
              <a:rPr lang="en-US" sz="3600" dirty="0">
                <a:solidFill>
                  <a:srgbClr val="0070C0"/>
                </a:solidFill>
              </a:rPr>
              <a:t>the emergency services and guide them properly to reach retailer’s premises.</a:t>
            </a:r>
            <a:endParaRPr lang="en-IN" sz="3600" dirty="0">
              <a:solidFill>
                <a:srgbClr val="0070C0"/>
              </a:solidFill>
            </a:endParaRPr>
          </a:p>
          <a:p>
            <a:pPr lvl="0"/>
            <a:r>
              <a:rPr lang="en-US" sz="3600" dirty="0">
                <a:solidFill>
                  <a:srgbClr val="0070C0"/>
                </a:solidFill>
              </a:rPr>
              <a:t>Make use of emergency lighting and exist doors to reach place of safety.</a:t>
            </a:r>
            <a:endParaRPr lang="en-IN" sz="3600" dirty="0">
              <a:solidFill>
                <a:srgbClr val="0070C0"/>
              </a:solidFill>
            </a:endParaRPr>
          </a:p>
          <a:p>
            <a:pPr lvl="0"/>
            <a:r>
              <a:rPr lang="en-US" sz="3600" dirty="0">
                <a:solidFill>
                  <a:srgbClr val="0070C0"/>
                </a:solidFill>
              </a:rPr>
              <a:t>Alert competent people who are trained to meet the emergencies.</a:t>
            </a:r>
            <a:endParaRPr lang="en-IN" sz="3600" dirty="0">
              <a:solidFill>
                <a:srgbClr val="0070C0"/>
              </a:solidFill>
            </a:endParaRPr>
          </a:p>
          <a:p>
            <a:pPr marL="0" indent="0">
              <a:buNone/>
            </a:pPr>
            <a:endParaRPr lang="en-IN" b="1" dirty="0"/>
          </a:p>
          <a:p>
            <a:endParaRPr lang="en-IN" dirty="0"/>
          </a:p>
        </p:txBody>
      </p:sp>
    </p:spTree>
    <p:extLst>
      <p:ext uri="{BB962C8B-B14F-4D97-AF65-F5344CB8AC3E}">
        <p14:creationId xmlns:p14="http://schemas.microsoft.com/office/powerpoint/2010/main" val="347170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0627" y="955343"/>
            <a:ext cx="10603173" cy="5221620"/>
          </a:xfrm>
        </p:spPr>
        <p:txBody>
          <a:bodyPr/>
          <a:lstStyle/>
          <a:p>
            <a:r>
              <a:rPr lang="en-US" sz="3600" b="1" i="1" u="sng" dirty="0">
                <a:solidFill>
                  <a:srgbClr val="FF0000"/>
                </a:solidFill>
              </a:rPr>
              <a:t>Risk for Retail </a:t>
            </a:r>
            <a:r>
              <a:rPr lang="en-US" sz="3600" b="1" i="1" u="sng" dirty="0" smtClean="0">
                <a:solidFill>
                  <a:srgbClr val="FF0000"/>
                </a:solidFill>
              </a:rPr>
              <a:t>Stores --</a:t>
            </a:r>
            <a:endParaRPr lang="en-IN" sz="3600" b="1" i="1" u="sng" dirty="0">
              <a:solidFill>
                <a:srgbClr val="FF0000"/>
              </a:solidFill>
            </a:endParaRPr>
          </a:p>
          <a:p>
            <a:r>
              <a:rPr lang="en-US" sz="3200" b="1" dirty="0">
                <a:solidFill>
                  <a:srgbClr val="0070C0"/>
                </a:solidFill>
              </a:rPr>
              <a:t>There can be a number of     unforeseen situations   which may pose as potential threats for the workplace and the workers at a retail store. These are called risks, which, if not handled properly, can turn into emergencies. Emergencies can be natural or manmade. They include events, such as climbing accidents, electrocution, road and fire accidents, machine injuries, etc. An emergency can cause physical or environmental damage. It can also disrupt retail business operations.</a:t>
            </a:r>
            <a:endParaRPr lang="en-IN" sz="3200" b="1" dirty="0">
              <a:solidFill>
                <a:srgbClr val="0070C0"/>
              </a:solidFill>
            </a:endParaRPr>
          </a:p>
          <a:p>
            <a:endParaRPr lang="en-IN" dirty="0"/>
          </a:p>
        </p:txBody>
      </p:sp>
    </p:spTree>
    <p:extLst>
      <p:ext uri="{BB962C8B-B14F-4D97-AF65-F5344CB8AC3E}">
        <p14:creationId xmlns:p14="http://schemas.microsoft.com/office/powerpoint/2010/main" val="1943814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9307"/>
            <a:ext cx="10515600" cy="1431381"/>
          </a:xfrm>
        </p:spPr>
        <p:txBody>
          <a:bodyPr>
            <a:noAutofit/>
          </a:bodyPr>
          <a:lstStyle/>
          <a:p>
            <a:r>
              <a:rPr lang="en-US" sz="3600" b="1" dirty="0" smtClean="0"/>
              <a:t/>
            </a:r>
            <a:br>
              <a:rPr lang="en-US" sz="3600" b="1" dirty="0" smtClean="0"/>
            </a:br>
            <a:r>
              <a:rPr lang="en-US" sz="3600" b="1" i="1" u="sng" dirty="0" smtClean="0">
                <a:solidFill>
                  <a:srgbClr val="FF0000"/>
                </a:solidFill>
              </a:rPr>
              <a:t>To </a:t>
            </a:r>
            <a:r>
              <a:rPr lang="en-US" sz="3600" b="1" i="1" u="sng" dirty="0">
                <a:solidFill>
                  <a:srgbClr val="FF0000"/>
                </a:solidFill>
              </a:rPr>
              <a:t>Maintain Retail Store Risk Free &amp; Safety Policy -Types of equipment and materials used in   the Retail stores - </a:t>
            </a:r>
            <a:r>
              <a:rPr lang="en-IN" sz="3600" b="1" dirty="0"/>
              <a:t/>
            </a:r>
            <a:br>
              <a:rPr lang="en-IN" sz="3600" b="1" dirty="0"/>
            </a:br>
            <a:endParaRPr lang="en-IN" sz="3600" dirty="0"/>
          </a:p>
        </p:txBody>
      </p:sp>
      <p:sp>
        <p:nvSpPr>
          <p:cNvPr id="3" name="Content Placeholder 2"/>
          <p:cNvSpPr>
            <a:spLocks noGrp="1"/>
          </p:cNvSpPr>
          <p:nvPr>
            <p:ph idx="1"/>
          </p:nvPr>
        </p:nvSpPr>
        <p:spPr/>
        <p:txBody>
          <a:bodyPr/>
          <a:lstStyle/>
          <a:p>
            <a:r>
              <a:rPr lang="en-US" sz="3200" dirty="0">
                <a:solidFill>
                  <a:srgbClr val="0070C0"/>
                </a:solidFill>
              </a:rPr>
              <a:t>Following are the types of equipment and materials used in stores for health and safety</a:t>
            </a:r>
            <a:endParaRPr lang="en-IN" sz="3200" dirty="0">
              <a:solidFill>
                <a:srgbClr val="0070C0"/>
              </a:solidFill>
            </a:endParaRPr>
          </a:p>
          <a:p>
            <a:pPr lvl="0"/>
            <a:r>
              <a:rPr lang="en-US" sz="3200" b="1" i="1" dirty="0">
                <a:solidFill>
                  <a:srgbClr val="0070C0"/>
                </a:solidFill>
              </a:rPr>
              <a:t>First-aid kit: </a:t>
            </a:r>
            <a:r>
              <a:rPr lang="en-US" sz="3200" dirty="0">
                <a:solidFill>
                  <a:srgbClr val="0070C0"/>
                </a:solidFill>
              </a:rPr>
              <a:t>It is the basic thing required when an injury occurs with employees at a retail store</a:t>
            </a:r>
            <a:r>
              <a:rPr lang="en-US" sz="3200" dirty="0" smtClean="0">
                <a:solidFill>
                  <a:srgbClr val="0070C0"/>
                </a:solidFill>
              </a:rPr>
              <a:t>.</a:t>
            </a:r>
          </a:p>
          <a:p>
            <a:r>
              <a:rPr lang="en-US" sz="3200" b="1" i="1" dirty="0">
                <a:solidFill>
                  <a:srgbClr val="0070C0"/>
                </a:solidFill>
              </a:rPr>
              <a:t>Equipment’s for preventing and extinguishing small fires: </a:t>
            </a:r>
            <a:r>
              <a:rPr lang="en-US" sz="3200" dirty="0">
                <a:solidFill>
                  <a:srgbClr val="0070C0"/>
                </a:solidFill>
              </a:rPr>
              <a:t>Many things, including heating system, discarded cigarettes, electric appliances, poor housekeeping or the improper storage of chemicals can start fires. Quick action can prevent a small fire from becoming uncontrollable. </a:t>
            </a:r>
            <a:endParaRPr lang="en-IN" sz="3200" dirty="0">
              <a:solidFill>
                <a:srgbClr val="0070C0"/>
              </a:solidFill>
            </a:endParaRPr>
          </a:p>
          <a:p>
            <a:pPr lvl="0"/>
            <a:endParaRPr lang="en-IN" dirty="0"/>
          </a:p>
        </p:txBody>
      </p:sp>
    </p:spTree>
    <p:extLst>
      <p:ext uri="{BB962C8B-B14F-4D97-AF65-F5344CB8AC3E}">
        <p14:creationId xmlns:p14="http://schemas.microsoft.com/office/powerpoint/2010/main" val="1778935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750888" y="1023938"/>
            <a:ext cx="10602912" cy="5153025"/>
          </a:xfrm>
        </p:spPr>
        <p:txBody>
          <a:bodyPr/>
          <a:lstStyle/>
          <a:p>
            <a:r>
              <a:rPr lang="en-US" sz="3600" dirty="0">
                <a:solidFill>
                  <a:srgbClr val="0070C0"/>
                </a:solidFill>
              </a:rPr>
              <a:t>Fire extinguishers are commonly used at retail stores. It must be available and retail staff should be trained how to use it. They must be of the correct type for the hazard:</a:t>
            </a:r>
            <a:endParaRPr lang="en-IN" sz="3600" dirty="0">
              <a:solidFill>
                <a:srgbClr val="0070C0"/>
              </a:solidFill>
            </a:endParaRPr>
          </a:p>
          <a:p>
            <a:r>
              <a:rPr lang="en-US" sz="3600" dirty="0">
                <a:solidFill>
                  <a:srgbClr val="0070C0"/>
                </a:solidFill>
              </a:rPr>
              <a:t>Type A – for combustibles</a:t>
            </a:r>
            <a:endParaRPr lang="en-IN" sz="3600" dirty="0">
              <a:solidFill>
                <a:srgbClr val="0070C0"/>
              </a:solidFill>
            </a:endParaRPr>
          </a:p>
          <a:p>
            <a:r>
              <a:rPr lang="en-US" sz="3600" dirty="0">
                <a:solidFill>
                  <a:srgbClr val="FF0000"/>
                </a:solidFill>
              </a:rPr>
              <a:t>Type B – for flammable or combustible liquids</a:t>
            </a:r>
            <a:endParaRPr lang="en-IN" sz="3600" dirty="0">
              <a:solidFill>
                <a:srgbClr val="FF0000"/>
              </a:solidFill>
            </a:endParaRPr>
          </a:p>
          <a:p>
            <a:r>
              <a:rPr lang="en-US" sz="3600" dirty="0">
                <a:solidFill>
                  <a:srgbClr val="0070C0"/>
                </a:solidFill>
              </a:rPr>
              <a:t>Type C – for electrical equipment</a:t>
            </a:r>
            <a:endParaRPr lang="en-IN" sz="3600" dirty="0">
              <a:solidFill>
                <a:srgbClr val="0070C0"/>
              </a:solidFill>
            </a:endParaRPr>
          </a:p>
          <a:p>
            <a:r>
              <a:rPr lang="en-US" sz="3600" dirty="0">
                <a:solidFill>
                  <a:srgbClr val="FF0000"/>
                </a:solidFill>
              </a:rPr>
              <a:t>Type ABC – for general fires</a:t>
            </a:r>
            <a:endParaRPr lang="en-IN" sz="3600" dirty="0">
              <a:solidFill>
                <a:srgbClr val="FF0000"/>
              </a:solidFill>
            </a:endParaRPr>
          </a:p>
          <a:p>
            <a:endParaRPr lang="en-IN" dirty="0"/>
          </a:p>
        </p:txBody>
      </p:sp>
    </p:spTree>
    <p:extLst>
      <p:ext uri="{BB962C8B-B14F-4D97-AF65-F5344CB8AC3E}">
        <p14:creationId xmlns:p14="http://schemas.microsoft.com/office/powerpoint/2010/main" val="729572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922" y="614149"/>
            <a:ext cx="10575878" cy="5562814"/>
          </a:xfrm>
        </p:spPr>
        <p:txBody>
          <a:bodyPr>
            <a:normAutofit lnSpcReduction="10000"/>
          </a:bodyPr>
          <a:lstStyle/>
          <a:p>
            <a:pPr lvl="0"/>
            <a:endParaRPr lang="en-US" b="1" i="1" dirty="0" smtClean="0"/>
          </a:p>
          <a:p>
            <a:pPr lvl="0"/>
            <a:r>
              <a:rPr lang="en-US" sz="3200" b="1" i="1" dirty="0" smtClean="0">
                <a:solidFill>
                  <a:srgbClr val="0070C0"/>
                </a:solidFill>
              </a:rPr>
              <a:t>Smoke </a:t>
            </a:r>
            <a:r>
              <a:rPr lang="en-US" sz="3200" b="1" i="1" dirty="0">
                <a:solidFill>
                  <a:srgbClr val="0070C0"/>
                </a:solidFill>
              </a:rPr>
              <a:t>detector: </a:t>
            </a:r>
            <a:r>
              <a:rPr lang="en-US" sz="3200" dirty="0">
                <a:solidFill>
                  <a:srgbClr val="0070C0"/>
                </a:solidFill>
              </a:rPr>
              <a:t>A smoke detector is a device that senses smoke, typically  as  an  indicator of fire. Commercial security devices issue a signal to a fire alarm control panel as part of a fire alarm system</a:t>
            </a:r>
            <a:r>
              <a:rPr lang="en-US" sz="3200" dirty="0" smtClean="0">
                <a:solidFill>
                  <a:srgbClr val="0070C0"/>
                </a:solidFill>
              </a:rPr>
              <a:t>.</a:t>
            </a:r>
            <a:endParaRPr lang="en-IN" sz="3200" dirty="0">
              <a:solidFill>
                <a:srgbClr val="0070C0"/>
              </a:solidFill>
            </a:endParaRPr>
          </a:p>
          <a:p>
            <a:pPr lvl="0"/>
            <a:r>
              <a:rPr lang="en-US" sz="3200" b="1" i="1" dirty="0">
                <a:solidFill>
                  <a:srgbClr val="0070C0"/>
                </a:solidFill>
              </a:rPr>
              <a:t>Floor markers:  </a:t>
            </a:r>
            <a:r>
              <a:rPr lang="en-US" sz="3200" dirty="0">
                <a:solidFill>
                  <a:srgbClr val="0070C0"/>
                </a:solidFill>
              </a:rPr>
              <a:t>Floor  marking  is  the  process of  using visual cues, such as lines,  shapes, and signs on floors to make a space easier for people to navigate. These cues divide spaces, highlight hazards, outline workstations and storage locations, and convey important safety or instructional information. Floor markers are often part of a larger visual communication system that includes wall signs and labels like ‘Caution Wet Floor’.</a:t>
            </a:r>
            <a:endParaRPr lang="en-IN" sz="3200" dirty="0">
              <a:solidFill>
                <a:srgbClr val="0070C0"/>
              </a:solidFill>
            </a:endParaRPr>
          </a:p>
          <a:p>
            <a:endParaRPr lang="en-IN" dirty="0"/>
          </a:p>
        </p:txBody>
      </p:sp>
    </p:spTree>
    <p:extLst>
      <p:ext uri="{BB962C8B-B14F-4D97-AF65-F5344CB8AC3E}">
        <p14:creationId xmlns:p14="http://schemas.microsoft.com/office/powerpoint/2010/main" val="3598559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smtClean="0">
                <a:solidFill>
                  <a:srgbClr val="FF0000"/>
                </a:solidFill>
                <a:latin typeface="Arial" panose="020B0604020202020204" pitchFamily="34" charset="0"/>
                <a:cs typeface="Arial" panose="020B0604020202020204" pitchFamily="34" charset="0"/>
              </a:rPr>
              <a:t># </a:t>
            </a:r>
            <a:r>
              <a:rPr lang="en-IN" b="1" i="1" u="sng" dirty="0" smtClean="0">
                <a:solidFill>
                  <a:srgbClr val="FF0000"/>
                </a:solidFill>
                <a:latin typeface="Arial" panose="020B0604020202020204" pitchFamily="34" charset="0"/>
                <a:cs typeface="Arial" panose="020B0604020202020204" pitchFamily="34" charset="0"/>
              </a:rPr>
              <a:t>Personal  </a:t>
            </a:r>
            <a:r>
              <a:rPr lang="en-IN" b="1" i="1" u="sng" dirty="0">
                <a:solidFill>
                  <a:srgbClr val="FF0000"/>
                </a:solidFill>
                <a:latin typeface="Arial" panose="020B0604020202020204" pitchFamily="34" charset="0"/>
                <a:cs typeface="Arial" panose="020B0604020202020204" pitchFamily="34" charset="0"/>
              </a:rPr>
              <a:t>Protective  </a:t>
            </a:r>
            <a:r>
              <a:rPr lang="en-IN" b="1" i="1" u="sng" dirty="0" err="1">
                <a:solidFill>
                  <a:srgbClr val="FF0000"/>
                </a:solidFill>
                <a:latin typeface="Arial" panose="020B0604020202020204" pitchFamily="34" charset="0"/>
                <a:cs typeface="Arial" panose="020B0604020202020204" pitchFamily="34" charset="0"/>
              </a:rPr>
              <a:t>Equipments</a:t>
            </a:r>
            <a:r>
              <a:rPr lang="en-IN" b="1" i="1" u="sng" dirty="0">
                <a:solidFill>
                  <a:srgbClr val="FF0000"/>
                </a:solidFill>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lstStyle/>
          <a:p>
            <a:r>
              <a:rPr lang="en-US" sz="3600" dirty="0">
                <a:solidFill>
                  <a:srgbClr val="0070C0"/>
                </a:solidFill>
              </a:rPr>
              <a:t>Employers have duties concerning the provision and use of personal protective equipment (PPE) at work. PPE is equipment that will protect the user against health or safety risks at work. It can include items, such as safety helmets, gloves, eye protection, high-visibility clothing, safety footwear and safety harnesses. It also includes respiratory protective equipment (RPE).</a:t>
            </a:r>
            <a:endParaRPr lang="en-IN" sz="3600" dirty="0">
              <a:solidFill>
                <a:srgbClr val="0070C0"/>
              </a:solidFill>
            </a:endParaRPr>
          </a:p>
          <a:p>
            <a:endParaRPr lang="en-IN" dirty="0"/>
          </a:p>
        </p:txBody>
      </p:sp>
    </p:spTree>
    <p:extLst>
      <p:ext uri="{BB962C8B-B14F-4D97-AF65-F5344CB8AC3E}">
        <p14:creationId xmlns:p14="http://schemas.microsoft.com/office/powerpoint/2010/main" val="3654071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717"/>
            <a:ext cx="10515600" cy="1485972"/>
          </a:xfrm>
        </p:spPr>
        <p:txBody>
          <a:bodyPr>
            <a:noAutofit/>
          </a:bodyPr>
          <a:lstStyle/>
          <a:p>
            <a:r>
              <a:rPr lang="en-US" sz="3600" b="1" i="1" dirty="0" smtClean="0">
                <a:latin typeface="Arial" panose="020B0604020202020204" pitchFamily="34" charset="0"/>
                <a:cs typeface="Arial" panose="020B0604020202020204" pitchFamily="34" charset="0"/>
              </a:rPr>
              <a:t/>
            </a:r>
            <a:br>
              <a:rPr lang="en-US" sz="3600" b="1" i="1" dirty="0" smtClean="0">
                <a:latin typeface="Arial" panose="020B0604020202020204" pitchFamily="34" charset="0"/>
                <a:cs typeface="Arial" panose="020B0604020202020204" pitchFamily="34" charset="0"/>
              </a:rPr>
            </a:br>
            <a:r>
              <a:rPr lang="en-US" sz="3600" b="1" i="1" dirty="0" smtClean="0">
                <a:solidFill>
                  <a:srgbClr val="FF0000"/>
                </a:solidFill>
                <a:latin typeface="Arial" panose="020B0604020202020204" pitchFamily="34" charset="0"/>
                <a:cs typeface="Arial" panose="020B0604020202020204" pitchFamily="34" charset="0"/>
              </a:rPr>
              <a:t>#</a:t>
            </a:r>
            <a:r>
              <a:rPr lang="en-US" sz="3600" b="1" i="1" dirty="0" smtClean="0">
                <a:latin typeface="Arial" panose="020B0604020202020204" pitchFamily="34" charset="0"/>
                <a:cs typeface="Arial" panose="020B0604020202020204" pitchFamily="34" charset="0"/>
              </a:rPr>
              <a:t> </a:t>
            </a:r>
            <a:r>
              <a:rPr lang="en-US" sz="3600" b="1" i="1" u="sng" dirty="0" smtClean="0">
                <a:solidFill>
                  <a:srgbClr val="FF0000"/>
                </a:solidFill>
                <a:latin typeface="Arial" panose="020B0604020202020204" pitchFamily="34" charset="0"/>
                <a:cs typeface="Arial" panose="020B0604020202020204" pitchFamily="34" charset="0"/>
              </a:rPr>
              <a:t>Use </a:t>
            </a:r>
            <a:r>
              <a:rPr lang="en-US" sz="3600" b="1" i="1" u="sng" dirty="0">
                <a:solidFill>
                  <a:srgbClr val="FF0000"/>
                </a:solidFill>
                <a:latin typeface="Arial" panose="020B0604020202020204" pitchFamily="34" charset="0"/>
                <a:cs typeface="Arial" panose="020B0604020202020204" pitchFamily="34" charset="0"/>
              </a:rPr>
              <a:t>of equipment with manufacturer’s </a:t>
            </a:r>
            <a:r>
              <a:rPr lang="en-US" sz="3600" b="1" i="1" u="sng" dirty="0" smtClean="0">
                <a:solidFill>
                  <a:srgbClr val="FF0000"/>
                </a:solidFill>
                <a:latin typeface="Arial" panose="020B0604020202020204" pitchFamily="34" charset="0"/>
                <a:cs typeface="Arial" panose="020B0604020202020204" pitchFamily="34" charset="0"/>
              </a:rPr>
              <a:t>instruction --</a:t>
            </a:r>
            <a:r>
              <a:rPr lang="en-IN" sz="3600" b="1" i="1" u="sng" dirty="0">
                <a:solidFill>
                  <a:srgbClr val="FF0000"/>
                </a:solidFill>
                <a:latin typeface="Arial" panose="020B0604020202020204" pitchFamily="34" charset="0"/>
                <a:cs typeface="Arial" panose="020B0604020202020204" pitchFamily="34" charset="0"/>
              </a:rPr>
              <a:t/>
            </a:r>
            <a:br>
              <a:rPr lang="en-IN" sz="3600" b="1" i="1" u="sng" dirty="0">
                <a:solidFill>
                  <a:srgbClr val="FF0000"/>
                </a:solidFill>
                <a:latin typeface="Arial" panose="020B0604020202020204" pitchFamily="34" charset="0"/>
                <a:cs typeface="Arial" panose="020B0604020202020204" pitchFamily="34" charset="0"/>
              </a:rPr>
            </a:br>
            <a:endParaRPr lang="en-IN" sz="3600" i="1" u="sng"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3200" dirty="0">
                <a:solidFill>
                  <a:srgbClr val="0070C0"/>
                </a:solidFill>
              </a:rPr>
              <a:t>It is mandatory that the equipment at the retail store are always used as per the manufacturer’s instructions to understand the operations of the piece of equipment. In a retail store following are the reasons to follow the manufacturer’s </a:t>
            </a:r>
            <a:r>
              <a:rPr lang="en-US" sz="3200" dirty="0" smtClean="0">
                <a:solidFill>
                  <a:srgbClr val="0070C0"/>
                </a:solidFill>
              </a:rPr>
              <a:t>instructions.</a:t>
            </a:r>
            <a:endParaRPr lang="en-IN" sz="3200" dirty="0" smtClean="0">
              <a:solidFill>
                <a:srgbClr val="0070C0"/>
              </a:solidFill>
            </a:endParaRPr>
          </a:p>
          <a:p>
            <a:r>
              <a:rPr lang="en-US" sz="3200" dirty="0" smtClean="0">
                <a:solidFill>
                  <a:srgbClr val="0070C0"/>
                </a:solidFill>
              </a:rPr>
              <a:t>Manufacturer’s </a:t>
            </a:r>
            <a:r>
              <a:rPr lang="en-US" sz="3200" dirty="0">
                <a:solidFill>
                  <a:srgbClr val="0070C0"/>
                </a:solidFill>
              </a:rPr>
              <a:t>instructions provide information about the controls and wearing protective equipment to protect against hazards associated to a machine or equipment.</a:t>
            </a:r>
            <a:endParaRPr lang="en-IN" sz="3200" dirty="0">
              <a:solidFill>
                <a:srgbClr val="0070C0"/>
              </a:solidFill>
            </a:endParaRPr>
          </a:p>
          <a:p>
            <a:endParaRPr lang="en-IN" dirty="0">
              <a:solidFill>
                <a:srgbClr val="0070C0"/>
              </a:solidFill>
            </a:endParaRPr>
          </a:p>
        </p:txBody>
      </p:sp>
    </p:spTree>
    <p:extLst>
      <p:ext uri="{BB962C8B-B14F-4D97-AF65-F5344CB8AC3E}">
        <p14:creationId xmlns:p14="http://schemas.microsoft.com/office/powerpoint/2010/main" val="414122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992777"/>
            <a:ext cx="10530840" cy="5184186"/>
          </a:xfrm>
        </p:spPr>
        <p:txBody>
          <a:bodyPr/>
          <a:lstStyle/>
          <a:p>
            <a:pPr marL="457200" lvl="1" indent="0">
              <a:buNone/>
            </a:pPr>
            <a:r>
              <a:rPr lang="en-US" dirty="0" smtClean="0"/>
              <a:t>* </a:t>
            </a:r>
            <a:r>
              <a:rPr lang="en-US" sz="3600" dirty="0" smtClean="0">
                <a:solidFill>
                  <a:srgbClr val="0070C0"/>
                </a:solidFill>
              </a:rPr>
              <a:t>By </a:t>
            </a:r>
            <a:r>
              <a:rPr lang="en-US" sz="3600" dirty="0">
                <a:solidFill>
                  <a:srgbClr val="0070C0"/>
                </a:solidFill>
              </a:rPr>
              <a:t>reading the instructions and information provided by the manufacturer, retailers can potentially save their amount.</a:t>
            </a:r>
            <a:endParaRPr lang="en-IN" sz="3600" dirty="0">
              <a:solidFill>
                <a:srgbClr val="0070C0"/>
              </a:solidFill>
            </a:endParaRPr>
          </a:p>
          <a:p>
            <a:pPr marL="0" indent="0">
              <a:buNone/>
            </a:pPr>
            <a:r>
              <a:rPr lang="en-US" sz="3600" dirty="0">
                <a:solidFill>
                  <a:srgbClr val="0070C0"/>
                </a:solidFill>
              </a:rPr>
              <a:t> </a:t>
            </a:r>
            <a:endParaRPr lang="en-IN" sz="3600" dirty="0">
              <a:solidFill>
                <a:srgbClr val="0070C0"/>
              </a:solidFill>
            </a:endParaRPr>
          </a:p>
          <a:p>
            <a:r>
              <a:rPr lang="en-US" sz="3600" dirty="0">
                <a:solidFill>
                  <a:srgbClr val="0070C0"/>
                </a:solidFill>
              </a:rPr>
              <a:t>Hence, we can  say  health  and  safety  of  workers in a retail business are important aspects for an </a:t>
            </a:r>
            <a:r>
              <a:rPr lang="en-US" sz="3600" dirty="0" err="1">
                <a:solidFill>
                  <a:srgbClr val="0070C0"/>
                </a:solidFill>
              </a:rPr>
              <a:t>organisation’s</a:t>
            </a:r>
            <a:r>
              <a:rPr lang="en-US" sz="3600" dirty="0">
                <a:solidFill>
                  <a:srgbClr val="0070C0"/>
                </a:solidFill>
              </a:rPr>
              <a:t> smooth and effective functioning. Good health and safe performance ensures an accident-free environment.</a:t>
            </a:r>
            <a:endParaRPr lang="en-IN" sz="3600" dirty="0">
              <a:solidFill>
                <a:srgbClr val="0070C0"/>
              </a:solidFill>
            </a:endParaRPr>
          </a:p>
          <a:p>
            <a:endParaRPr lang="en-IN" sz="3200" dirty="0"/>
          </a:p>
        </p:txBody>
      </p:sp>
    </p:spTree>
    <p:extLst>
      <p:ext uri="{BB962C8B-B14F-4D97-AF65-F5344CB8AC3E}">
        <p14:creationId xmlns:p14="http://schemas.microsoft.com/office/powerpoint/2010/main" val="40328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FF0000"/>
                </a:solidFill>
              </a:rPr>
              <a:t>*Legal </a:t>
            </a:r>
            <a:r>
              <a:rPr lang="en-US" b="1" i="1" u="sng" dirty="0">
                <a:solidFill>
                  <a:srgbClr val="FF0000"/>
                </a:solidFill>
              </a:rPr>
              <a:t>policies and procedures for retailers : When Dealing Security Risk </a:t>
            </a:r>
            <a:r>
              <a:rPr lang="en-US" b="1" i="1" u="sng" dirty="0" smtClean="0">
                <a:solidFill>
                  <a:srgbClr val="FF0000"/>
                </a:solidFill>
              </a:rPr>
              <a:t>--</a:t>
            </a:r>
            <a:endParaRPr lang="en-IN" b="1" i="1" u="sng" dirty="0">
              <a:solidFill>
                <a:srgbClr val="FF0000"/>
              </a:solidFill>
            </a:endParaRPr>
          </a:p>
        </p:txBody>
      </p:sp>
      <p:sp>
        <p:nvSpPr>
          <p:cNvPr id="3" name="Content Placeholder 2"/>
          <p:cNvSpPr>
            <a:spLocks noGrp="1"/>
          </p:cNvSpPr>
          <p:nvPr>
            <p:ph idx="1"/>
          </p:nvPr>
        </p:nvSpPr>
        <p:spPr/>
        <p:txBody>
          <a:bodyPr/>
          <a:lstStyle/>
          <a:p>
            <a:pPr marL="0" indent="0">
              <a:buNone/>
            </a:pPr>
            <a:r>
              <a:rPr lang="en-US" b="1" dirty="0" smtClean="0">
                <a:solidFill>
                  <a:srgbClr val="7030A0"/>
                </a:solidFill>
              </a:rPr>
              <a:t>* </a:t>
            </a:r>
            <a:r>
              <a:rPr lang="en-US" sz="3200" b="1" dirty="0" smtClean="0">
                <a:solidFill>
                  <a:srgbClr val="7030A0"/>
                </a:solidFill>
              </a:rPr>
              <a:t>The </a:t>
            </a:r>
            <a:r>
              <a:rPr lang="en-US" sz="3200" b="1" dirty="0">
                <a:solidFill>
                  <a:srgbClr val="7030A0"/>
                </a:solidFill>
              </a:rPr>
              <a:t>retail stores need to plan for emergencies  and special procedure need to be formulated by retailers in addition to the adoption of provision of relevant laws. The emergencies  should  be  attended  immediately. </a:t>
            </a:r>
            <a:endParaRPr lang="en-US" sz="3200" b="1" dirty="0" smtClean="0">
              <a:solidFill>
                <a:srgbClr val="7030A0"/>
              </a:solidFill>
            </a:endParaRPr>
          </a:p>
          <a:p>
            <a:r>
              <a:rPr lang="en-US" sz="3200" b="1" dirty="0" smtClean="0">
                <a:solidFill>
                  <a:srgbClr val="7030A0"/>
                </a:solidFill>
              </a:rPr>
              <a:t>Quick </a:t>
            </a:r>
            <a:r>
              <a:rPr lang="en-US" sz="3200" b="1" dirty="0">
                <a:solidFill>
                  <a:srgbClr val="7030A0"/>
                </a:solidFill>
              </a:rPr>
              <a:t>and effective action by retailers  may  help  ease the  situation  and  reduce  or  avoid  the  consequence and loss of property and life. Therefore, the retail store staff should be well  trained  and  competent  to  tackle the emergencies.</a:t>
            </a:r>
            <a:endParaRPr lang="en-IN" sz="3200" b="1" dirty="0">
              <a:solidFill>
                <a:srgbClr val="7030A0"/>
              </a:solidFill>
            </a:endParaRPr>
          </a:p>
        </p:txBody>
      </p:sp>
    </p:spTree>
    <p:extLst>
      <p:ext uri="{BB962C8B-B14F-4D97-AF65-F5344CB8AC3E}">
        <p14:creationId xmlns:p14="http://schemas.microsoft.com/office/powerpoint/2010/main" val="2168462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745</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Follow Company Policy and Legal Requirements When Dealing with Security Risks.</vt:lpstr>
      <vt:lpstr>PowerPoint Presentation</vt:lpstr>
      <vt:lpstr> To Maintain Retail Store Risk Free &amp; Safety Policy -Types of equipment and materials used in   the Retail stores -  </vt:lpstr>
      <vt:lpstr>PowerPoint Presentation</vt:lpstr>
      <vt:lpstr>PowerPoint Presentation</vt:lpstr>
      <vt:lpstr># Personal  Protective  Equipments:</vt:lpstr>
      <vt:lpstr> # Use of equipment with manufacturer’s instruction -- </vt:lpstr>
      <vt:lpstr>PowerPoint Presentation</vt:lpstr>
      <vt:lpstr>*Legal policies and procedures for retailers : When Dealing Security Risk --</vt:lpstr>
      <vt:lpstr># Procedure and legal requirements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Follow Company Policy and Legal Requirements When Dealing with Security Risks.</dc:title>
  <dc:creator>User</dc:creator>
  <cp:lastModifiedBy>User</cp:lastModifiedBy>
  <cp:revision>7</cp:revision>
  <dcterms:created xsi:type="dcterms:W3CDTF">2024-04-21T16:58:35Z</dcterms:created>
  <dcterms:modified xsi:type="dcterms:W3CDTF">2024-04-21T17:48:49Z</dcterms:modified>
</cp:coreProperties>
</file>